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B9B"/>
    <a:srgbClr val="9D1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7791"/>
  </p:normalViewPr>
  <p:slideViewPr>
    <p:cSldViewPr snapToGrid="0" snapToObjects="1">
      <p:cViewPr>
        <p:scale>
          <a:sx n="140" d="100"/>
          <a:sy n="140" d="100"/>
        </p:scale>
        <p:origin x="1472" y="3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570C-DDA2-F842-9E49-1368494BD02E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7498-4EFF-3F43-9ACE-4CA6A7C8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7498-4EFF-3F43-9ACE-4CA6A7C897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20DB2-9A21-4D42-8F23-2DB91DFEF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3"/>
            <a:ext cx="7780196" cy="3676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1949" y="1067845"/>
            <a:ext cx="57324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</a:rPr>
              <a:t>EARNINGS CALL Training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professional review of our latest quarterly report</a:t>
            </a:r>
          </a:p>
          <a:p>
            <a:pPr algn="ctr"/>
            <a:endParaRPr lang="en-US" sz="3400" b="1" cap="al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624" y="5823016"/>
            <a:ext cx="69611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Understand our business like an investor.</a:t>
            </a:r>
          </a:p>
          <a:p>
            <a:pPr algn="ctr" fontAlgn="base"/>
            <a:endParaRPr lang="en-US" sz="600" dirty="0"/>
          </a:p>
          <a:p>
            <a:pPr algn="ctr" fontAlgn="base"/>
            <a:r>
              <a:rPr lang="en-US" sz="1400" dirty="0"/>
              <a:t>Gain an objective view of our company’s financial health and learn a process for getting the most out of future quarterly reports in this 60-minute webinar. 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66A1B-B820-0148-8078-1CA7A1263797}"/>
              </a:ext>
            </a:extLst>
          </p:cNvPr>
          <p:cNvSpPr/>
          <p:nvPr/>
        </p:nvSpPr>
        <p:spPr>
          <a:xfrm>
            <a:off x="1049667" y="2000804"/>
            <a:ext cx="5694744" cy="381964"/>
          </a:xfrm>
          <a:prstGeom prst="rect">
            <a:avLst/>
          </a:prstGeom>
          <a:solidFill>
            <a:srgbClr val="9D1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Sign Up Today: </a:t>
            </a:r>
            <a:r>
              <a:rPr lang="en-US" sz="1400" dirty="0">
                <a:solidFill>
                  <a:schemeClr val="bg1"/>
                </a:solidFill>
              </a:rPr>
              <a:t>{{ phone number or </a:t>
            </a:r>
            <a:r>
              <a:rPr lang="en-US" sz="1400" dirty="0" err="1">
                <a:solidFill>
                  <a:schemeClr val="bg1"/>
                </a:solidFill>
              </a:rPr>
              <a:t>url</a:t>
            </a:r>
            <a:r>
              <a:rPr lang="en-US" sz="1400" dirty="0">
                <a:solidFill>
                  <a:schemeClr val="bg1"/>
                </a:solidFill>
              </a:rPr>
              <a:t> }}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E84DE8-575D-CF49-85D4-3DE157A5E4D5}"/>
              </a:ext>
            </a:extLst>
          </p:cNvPr>
          <p:cNvGrpSpPr/>
          <p:nvPr/>
        </p:nvGrpSpPr>
        <p:grpSpPr>
          <a:xfrm>
            <a:off x="1194575" y="3715797"/>
            <a:ext cx="5383249" cy="1833421"/>
            <a:chOff x="1086678" y="3809631"/>
            <a:chExt cx="5383249" cy="18334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B4BFDA-53BF-184D-AD9D-B94F8A67395C}"/>
                </a:ext>
              </a:extLst>
            </p:cNvPr>
            <p:cNvSpPr txBox="1"/>
            <p:nvPr/>
          </p:nvSpPr>
          <p:spPr>
            <a:xfrm>
              <a:off x="2965501" y="3913706"/>
              <a:ext cx="94899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rgbClr val="9D1851"/>
                  </a:solidFill>
                </a:rPr>
                <a:t>95%</a:t>
              </a:r>
              <a:endParaRPr lang="en-US" sz="1400" dirty="0"/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chemeClr val="bg2"/>
                  </a:solidFill>
                </a:rPr>
                <a:t>90%</a:t>
              </a:r>
              <a:endParaRPr lang="en-US" sz="1300" b="1" dirty="0">
                <a:solidFill>
                  <a:schemeClr val="bg2"/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rgbClr val="1F8B9B"/>
                  </a:solidFill>
                </a:rPr>
                <a:t>70%</a:t>
              </a:r>
              <a:endParaRPr lang="en-US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6280A-3BF3-7540-8FE1-0986018EBC83}"/>
                </a:ext>
              </a:extLst>
            </p:cNvPr>
            <p:cNvSpPr txBox="1"/>
            <p:nvPr/>
          </p:nvSpPr>
          <p:spPr>
            <a:xfrm>
              <a:off x="3807427" y="5102775"/>
              <a:ext cx="2662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of U.S. employees are disengaged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75A97E-64CB-594C-9520-C706E4C462F0}"/>
                </a:ext>
              </a:extLst>
            </p:cNvPr>
            <p:cNvSpPr txBox="1"/>
            <p:nvPr/>
          </p:nvSpPr>
          <p:spPr>
            <a:xfrm>
              <a:off x="3807426" y="4477763"/>
              <a:ext cx="2662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of employees don’t understand important business metrics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9D6DC-43A0-214A-8F0C-25408D3E8696}"/>
                </a:ext>
              </a:extLst>
            </p:cNvPr>
            <p:cNvSpPr txBox="1"/>
            <p:nvPr/>
          </p:nvSpPr>
          <p:spPr>
            <a:xfrm>
              <a:off x="3807427" y="3923119"/>
              <a:ext cx="266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of employees don’t understand company strategy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C8969A45-A538-5549-AEFA-6119037D0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6678" y="3809631"/>
              <a:ext cx="1900646" cy="1833421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73C490-8901-F34A-9456-3646A2A0E47F}"/>
                </a:ext>
              </a:extLst>
            </p:cNvPr>
            <p:cNvCxnSpPr>
              <a:cxnSpLocks/>
            </p:cNvCxnSpPr>
            <p:nvPr/>
          </p:nvCxnSpPr>
          <p:spPr>
            <a:xfrm>
              <a:off x="2097266" y="5606793"/>
              <a:ext cx="4236661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69EAEF-1DA0-4B48-BE39-D143A4116E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8598" y="5004931"/>
              <a:ext cx="3565329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2ABB0A-06A3-0D42-AA27-1B2F9210E0EF}"/>
                </a:ext>
              </a:extLst>
            </p:cNvPr>
            <p:cNvCxnSpPr>
              <a:cxnSpLocks/>
            </p:cNvCxnSpPr>
            <p:nvPr/>
          </p:nvCxnSpPr>
          <p:spPr>
            <a:xfrm>
              <a:off x="2851550" y="4477763"/>
              <a:ext cx="3482377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632948-F232-B544-8761-DBB96E0044EE}"/>
              </a:ext>
            </a:extLst>
          </p:cNvPr>
          <p:cNvSpPr txBox="1"/>
          <p:nvPr/>
        </p:nvSpPr>
        <p:spPr>
          <a:xfrm>
            <a:off x="1011949" y="6934012"/>
            <a:ext cx="5732462" cy="1569660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Learn how to effectively listen to earnings calls</a:t>
            </a:r>
          </a:p>
          <a:p>
            <a:pPr fontAlgn="base"/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Align your decisions with current company priorities</a:t>
            </a:r>
          </a:p>
          <a:p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Understand important company data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Know your impact on company objectives​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85B581-CD73-194C-B8CE-55D75B39F1EC}"/>
              </a:ext>
            </a:extLst>
          </p:cNvPr>
          <p:cNvSpPr/>
          <p:nvPr/>
        </p:nvSpPr>
        <p:spPr>
          <a:xfrm>
            <a:off x="1038828" y="9039219"/>
            <a:ext cx="5694744" cy="381964"/>
          </a:xfrm>
          <a:prstGeom prst="rect">
            <a:avLst/>
          </a:prstGeom>
          <a:solidFill>
            <a:srgbClr val="9D1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Sign Up Today: {{ phone number or </a:t>
            </a:r>
            <a:r>
              <a:rPr lang="en-US" sz="1400" dirty="0" err="1">
                <a:solidFill>
                  <a:schemeClr val="bg1"/>
                </a:solidFill>
              </a:rPr>
              <a:t>url</a:t>
            </a:r>
            <a:r>
              <a:rPr lang="en-US" sz="1400" dirty="0">
                <a:solidFill>
                  <a:schemeClr val="bg1"/>
                </a:solidFill>
              </a:rPr>
              <a:t> }}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EAA9EB-FE8B-C84A-B17F-304E6B0E74E2}"/>
              </a:ext>
            </a:extLst>
          </p:cNvPr>
          <p:cNvSpPr/>
          <p:nvPr/>
        </p:nvSpPr>
        <p:spPr>
          <a:xfrm>
            <a:off x="3555" y="8727470"/>
            <a:ext cx="7772400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{{ further instructions, delete if not needed }}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6E8C6-4E93-9D4D-B199-9A4B0CC9F5F8}"/>
              </a:ext>
            </a:extLst>
          </p:cNvPr>
          <p:cNvSpPr txBox="1"/>
          <p:nvPr/>
        </p:nvSpPr>
        <p:spPr>
          <a:xfrm>
            <a:off x="0" y="9793381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© Acumen Learning | </a:t>
            </a:r>
            <a:r>
              <a:rPr lang="en-US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acumenlearning.com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5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umen Learning">
      <a:dk1>
        <a:srgbClr val="4B4B4B"/>
      </a:dk1>
      <a:lt1>
        <a:srgbClr val="FFFFFF"/>
      </a:lt1>
      <a:dk2>
        <a:srgbClr val="FEBB42"/>
      </a:dk2>
      <a:lt2>
        <a:srgbClr val="1B6774"/>
      </a:lt2>
      <a:accent1>
        <a:srgbClr val="2E2E2E"/>
      </a:accent1>
      <a:accent2>
        <a:srgbClr val="3F3F3F"/>
      </a:accent2>
      <a:accent3>
        <a:srgbClr val="515151"/>
      </a:accent3>
      <a:accent4>
        <a:srgbClr val="757575"/>
      </a:accent4>
      <a:accent5>
        <a:srgbClr val="AEAEAE"/>
      </a:accent5>
      <a:accent6>
        <a:srgbClr val="E7E7E7"/>
      </a:accent6>
      <a:hlink>
        <a:srgbClr val="185561"/>
      </a:hlink>
      <a:folHlink>
        <a:srgbClr val="18556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2005</TotalTime>
  <Words>134</Words>
  <Application>Microsoft Macintosh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Caldwell</dc:creator>
  <cp:lastModifiedBy>Brooklyn Parks</cp:lastModifiedBy>
  <cp:revision>44</cp:revision>
  <cp:lastPrinted>2017-01-27T18:54:38Z</cp:lastPrinted>
  <dcterms:created xsi:type="dcterms:W3CDTF">2016-12-09T23:24:42Z</dcterms:created>
  <dcterms:modified xsi:type="dcterms:W3CDTF">2020-07-15T21:02:53Z</dcterms:modified>
</cp:coreProperties>
</file>