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8B9B"/>
    <a:srgbClr val="DEE8ED"/>
    <a:srgbClr val="9D18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/>
    <p:restoredTop sz="92517"/>
  </p:normalViewPr>
  <p:slideViewPr>
    <p:cSldViewPr snapToGrid="0" snapToObjects="1">
      <p:cViewPr>
        <p:scale>
          <a:sx n="80" d="100"/>
          <a:sy n="80" d="100"/>
        </p:scale>
        <p:origin x="4344" y="8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7570C-DDA2-F842-9E49-1368494BD02E}" type="datetimeFigureOut">
              <a:rPr lang="en-US" smtClean="0"/>
              <a:t>3/14/24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67498-4EFF-3F43-9ACE-4CA6A7C89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67498-4EFF-3F43-9ACE-4CA6A7C897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2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7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9B00003-F6E1-82F1-CE0D-022272B39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36754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30808" y="1054687"/>
            <a:ext cx="56947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cap="all" dirty="0">
                <a:solidFill>
                  <a:schemeClr val="bg1"/>
                </a:solidFill>
                <a:latin typeface="Avenir Book" panose="02000503020000020003" pitchFamily="2" charset="0"/>
              </a:rPr>
              <a:t>Building Business Acumen</a:t>
            </a:r>
            <a:r>
              <a:rPr lang="en-US" sz="2800" cap="all" baseline="30000" dirty="0">
                <a:solidFill>
                  <a:schemeClr val="bg1"/>
                </a:solidFill>
                <a:latin typeface="Avenir Book" panose="02000503020000020003" pitchFamily="2" charset="0"/>
              </a:rPr>
              <a:t>®</a:t>
            </a:r>
          </a:p>
          <a:p>
            <a:pPr algn="ctr"/>
            <a:r>
              <a:rPr lang="en-US" sz="2400" b="1" dirty="0">
                <a:solidFill>
                  <a:srgbClr val="DEE8ED"/>
                </a:solidFill>
                <a:latin typeface="Libre Baskerville" panose="02000000000000000000" pitchFamily="2" charset="0"/>
                <a:cs typeface="Arial" panose="020B0604020202020204" pitchFamily="34" charset="0"/>
              </a:rPr>
              <a:t>Essentials</a:t>
            </a:r>
            <a:endParaRPr lang="en-US" sz="1600" b="1" dirty="0">
              <a:solidFill>
                <a:srgbClr val="DEE8ED"/>
              </a:solidFill>
              <a:latin typeface="Libre Baskerville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624" y="5676712"/>
            <a:ext cx="696111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venir Heavy" panose="02000503020000020003" pitchFamily="2" charset="0"/>
              </a:rPr>
              <a:t>Transform your leaders into business leaders.</a:t>
            </a:r>
          </a:p>
          <a:p>
            <a:pPr algn="ctr" fontAlgn="base"/>
            <a:endParaRPr lang="en-US" sz="600" dirty="0">
              <a:latin typeface="Avenir Book" panose="02000503020000020003" pitchFamily="2" charset="0"/>
            </a:endParaRPr>
          </a:p>
          <a:p>
            <a:pPr algn="ctr" fontAlgn="base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venir Book" panose="02000503020000020003" pitchFamily="2" charset="0"/>
              </a:rPr>
              <a:t>Empower your team with the training they need to understand how our company makes money and how their decisions impact the money-making process.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E66A1B-B820-0148-8078-1CA7A1263797}"/>
              </a:ext>
            </a:extLst>
          </p:cNvPr>
          <p:cNvSpPr/>
          <p:nvPr/>
        </p:nvSpPr>
        <p:spPr>
          <a:xfrm>
            <a:off x="1030808" y="2051654"/>
            <a:ext cx="5694744" cy="381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venir Book" panose="02000503020000020003" pitchFamily="2" charset="0"/>
              </a:rPr>
              <a:t>Sign Up Today: {{ phone number or </a:t>
            </a:r>
            <a:r>
              <a:rPr lang="en-US" sz="1400" dirty="0" err="1">
                <a:solidFill>
                  <a:schemeClr val="bg1"/>
                </a:solidFill>
                <a:latin typeface="Avenir Book" panose="02000503020000020003" pitchFamily="2" charset="0"/>
              </a:rPr>
              <a:t>url</a:t>
            </a:r>
            <a:r>
              <a:rPr lang="en-US" sz="1400" dirty="0">
                <a:solidFill>
                  <a:schemeClr val="bg1"/>
                </a:solidFill>
                <a:latin typeface="Avenir Book" panose="02000503020000020003" pitchFamily="2" charset="0"/>
              </a:rPr>
              <a:t> }}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1E84DE8-575D-CF49-85D4-3DE157A5E4D5}"/>
              </a:ext>
            </a:extLst>
          </p:cNvPr>
          <p:cNvGrpSpPr/>
          <p:nvPr/>
        </p:nvGrpSpPr>
        <p:grpSpPr>
          <a:xfrm>
            <a:off x="2125816" y="3600424"/>
            <a:ext cx="4409237" cy="1747682"/>
            <a:chOff x="2097266" y="3859111"/>
            <a:chExt cx="4409237" cy="17476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B4BFDA-53BF-184D-AD9D-B94F8A67395C}"/>
                </a:ext>
              </a:extLst>
            </p:cNvPr>
            <p:cNvSpPr txBox="1"/>
            <p:nvPr/>
          </p:nvSpPr>
          <p:spPr>
            <a:xfrm>
              <a:off x="2938069" y="3913706"/>
              <a:ext cx="948992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b="1" dirty="0">
                  <a:solidFill>
                    <a:schemeClr val="bg2"/>
                  </a:solidFill>
                  <a:latin typeface="Avenir Black" panose="02000503020000020003" pitchFamily="2" charset="0"/>
                </a:rPr>
                <a:t>95%</a:t>
              </a:r>
              <a:endParaRPr lang="en-US" sz="1400" b="1" dirty="0">
                <a:solidFill>
                  <a:schemeClr val="bg2"/>
                </a:solidFill>
                <a:latin typeface="Avenir Black" panose="02000503020000020003" pitchFamily="2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2800" b="1" dirty="0">
                  <a:solidFill>
                    <a:srgbClr val="1F8B9B"/>
                  </a:solidFill>
                  <a:latin typeface="Avenir Black" panose="02000503020000020003" pitchFamily="2" charset="0"/>
                </a:rPr>
                <a:t>90%</a:t>
              </a:r>
              <a:endParaRPr lang="en-US" sz="1300" b="1" dirty="0">
                <a:solidFill>
                  <a:srgbClr val="1F8B9B"/>
                </a:solidFill>
                <a:latin typeface="Avenir Black" panose="02000503020000020003" pitchFamily="2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280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Avenir Black" panose="02000503020000020003" pitchFamily="2" charset="0"/>
                </a:rPr>
                <a:t>70%</a:t>
              </a:r>
              <a:endPara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venir Black" panose="02000503020000020003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36280A-3BF3-7540-8FE1-0986018EBC83}"/>
                </a:ext>
              </a:extLst>
            </p:cNvPr>
            <p:cNvSpPr txBox="1"/>
            <p:nvPr/>
          </p:nvSpPr>
          <p:spPr>
            <a:xfrm>
              <a:off x="3757067" y="5038767"/>
              <a:ext cx="2749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Avenir Book" panose="02000503020000020003" pitchFamily="2" charset="0"/>
                </a:rPr>
                <a:t>of U.S. employees are disengaged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75A97E-64CB-594C-9520-C706E4C462F0}"/>
                </a:ext>
              </a:extLst>
            </p:cNvPr>
            <p:cNvSpPr txBox="1"/>
            <p:nvPr/>
          </p:nvSpPr>
          <p:spPr>
            <a:xfrm>
              <a:off x="3757066" y="4468619"/>
              <a:ext cx="2699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Avenir Book" panose="02000503020000020003" pitchFamily="2" charset="0"/>
                </a:rPr>
                <a:t>of employees don’t understand important business metrics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89D6DC-43A0-214A-8F0C-25408D3E8696}"/>
                </a:ext>
              </a:extLst>
            </p:cNvPr>
            <p:cNvSpPr txBox="1"/>
            <p:nvPr/>
          </p:nvSpPr>
          <p:spPr>
            <a:xfrm>
              <a:off x="3757067" y="3859111"/>
              <a:ext cx="26999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Avenir Book" panose="02000503020000020003" pitchFamily="2" charset="0"/>
                </a:rPr>
                <a:t>of employees don’t understand company strategy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573C490-8901-F34A-9456-3646A2A0E47F}"/>
                </a:ext>
              </a:extLst>
            </p:cNvPr>
            <p:cNvCxnSpPr>
              <a:cxnSpLocks/>
            </p:cNvCxnSpPr>
            <p:nvPr/>
          </p:nvCxnSpPr>
          <p:spPr>
            <a:xfrm>
              <a:off x="2097266" y="5606793"/>
              <a:ext cx="4236661" cy="0"/>
            </a:xfrm>
            <a:prstGeom prst="line">
              <a:avLst/>
            </a:prstGeom>
            <a:ln w="127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F69EAEF-1DA0-4B48-BE39-D143A4116E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8598" y="5004931"/>
              <a:ext cx="3565329" cy="0"/>
            </a:xfrm>
            <a:prstGeom prst="line">
              <a:avLst/>
            </a:prstGeom>
            <a:ln w="127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02ABB0A-06A3-0D42-AA27-1B2F9210E0EF}"/>
                </a:ext>
              </a:extLst>
            </p:cNvPr>
            <p:cNvCxnSpPr>
              <a:cxnSpLocks/>
            </p:cNvCxnSpPr>
            <p:nvPr/>
          </p:nvCxnSpPr>
          <p:spPr>
            <a:xfrm>
              <a:off x="2851550" y="4477763"/>
              <a:ext cx="3482377" cy="0"/>
            </a:xfrm>
            <a:prstGeom prst="line">
              <a:avLst/>
            </a:prstGeom>
            <a:ln w="127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7632948-F232-B544-8761-DBB96E0044EE}"/>
              </a:ext>
            </a:extLst>
          </p:cNvPr>
          <p:cNvSpPr txBox="1"/>
          <p:nvPr/>
        </p:nvSpPr>
        <p:spPr>
          <a:xfrm>
            <a:off x="1011949" y="6803964"/>
            <a:ext cx="5732462" cy="1569660"/>
          </a:xfrm>
          <a:prstGeom prst="rect">
            <a:avLst/>
          </a:prstGeom>
          <a:noFill/>
        </p:spPr>
        <p:txBody>
          <a:bodyPr wrap="square" numCol="2" spcCol="274320" rtlCol="0">
            <a:spAutoFit/>
          </a:bodyPr>
          <a:lstStyle/>
          <a:p>
            <a:pPr marL="285750" indent="-285750" fontAlgn="base">
              <a:buFont typeface="Wingdings" pitchFamily="2" charset="2"/>
              <a:buChar char="ü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venir Book" panose="02000503020000020003" pitchFamily="2" charset="0"/>
              </a:rPr>
              <a:t>Learn to speak the language of business</a:t>
            </a:r>
          </a:p>
          <a:p>
            <a:pPr fontAlgn="base"/>
            <a:endParaRPr lang="en-US" sz="1600" dirty="0">
              <a:solidFill>
                <a:schemeClr val="tx1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venir Book" panose="02000503020000020003" pitchFamily="2" charset="0"/>
              </a:rPr>
              <a:t>Make informed business decisions​</a:t>
            </a:r>
          </a:p>
          <a:p>
            <a:endParaRPr lang="en-US" sz="1600" dirty="0">
              <a:solidFill>
                <a:schemeClr val="tx1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venir Book" panose="02000503020000020003" pitchFamily="2" charset="0"/>
              </a:rPr>
              <a:t>Align decisions with executive initiatives</a:t>
            </a:r>
          </a:p>
          <a:p>
            <a:pPr marL="285750" indent="-285750" fontAlgn="base">
              <a:buFont typeface="Wingdings" pitchFamily="2" charset="2"/>
              <a:buChar char="ü"/>
            </a:pPr>
            <a:endParaRPr lang="en-US" sz="1600" dirty="0">
              <a:solidFill>
                <a:schemeClr val="tx1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venir Book" panose="02000503020000020003" pitchFamily="2" charset="0"/>
              </a:rPr>
              <a:t>Recognize the importance of your role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4BD0BB-DF3B-3844-A066-AD7F022831AA}"/>
              </a:ext>
            </a:extLst>
          </p:cNvPr>
          <p:cNvSpPr/>
          <p:nvPr/>
        </p:nvSpPr>
        <p:spPr>
          <a:xfrm>
            <a:off x="1038828" y="8711229"/>
            <a:ext cx="5694744" cy="381964"/>
          </a:xfrm>
          <a:prstGeom prst="rect">
            <a:avLst/>
          </a:prstGeom>
          <a:solidFill>
            <a:srgbClr val="9D1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venir Book" panose="02000503020000020003" pitchFamily="2" charset="0"/>
              </a:rPr>
              <a:t>Sign Up Today: {{ phone number or </a:t>
            </a:r>
            <a:r>
              <a:rPr lang="en-US" sz="1400" dirty="0" err="1">
                <a:solidFill>
                  <a:schemeClr val="bg1"/>
                </a:solidFill>
                <a:latin typeface="Avenir Book" panose="02000503020000020003" pitchFamily="2" charset="0"/>
              </a:rPr>
              <a:t>url</a:t>
            </a:r>
            <a:r>
              <a:rPr lang="en-US" sz="1400" dirty="0">
                <a:solidFill>
                  <a:schemeClr val="bg1"/>
                </a:solidFill>
                <a:latin typeface="Avenir Book" panose="02000503020000020003" pitchFamily="2" charset="0"/>
              </a:rPr>
              <a:t> }}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14117B-1BEE-0A4A-9462-929866927F55}"/>
              </a:ext>
            </a:extLst>
          </p:cNvPr>
          <p:cNvSpPr/>
          <p:nvPr/>
        </p:nvSpPr>
        <p:spPr>
          <a:xfrm>
            <a:off x="3555" y="8369666"/>
            <a:ext cx="7772400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venir Book" panose="02000503020000020003" pitchFamily="2" charset="0"/>
              </a:rPr>
              <a:t>{{ further instructions, delete if not needed }}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14A4A4-FFD1-8B46-ACD4-637F08ACDF3E}"/>
              </a:ext>
            </a:extLst>
          </p:cNvPr>
          <p:cNvSpPr txBox="1"/>
          <p:nvPr/>
        </p:nvSpPr>
        <p:spPr>
          <a:xfrm>
            <a:off x="0" y="9581714"/>
            <a:ext cx="777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venir Book" panose="02000503020000020003" pitchFamily="2" charset="0"/>
              </a:rPr>
              <a:t>© Acumen Learning | </a:t>
            </a:r>
            <a:r>
              <a:rPr lang="en-US" sz="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venir Book" panose="02000503020000020003" pitchFamily="2" charset="0"/>
              </a:rPr>
              <a:t>acumenlearning.com</a:t>
            </a:r>
            <a:endParaRPr lang="en-US" sz="800" dirty="0">
              <a:solidFill>
                <a:schemeClr val="accent2">
                  <a:lumMod val="20000"/>
                  <a:lumOff val="8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932258-FF6B-B412-A8E7-D9D5A47FA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592" y="3704494"/>
            <a:ext cx="1652598" cy="165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53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umen Learning">
      <a:dk1>
        <a:srgbClr val="4B4B4B"/>
      </a:dk1>
      <a:lt1>
        <a:srgbClr val="FFFFFF"/>
      </a:lt1>
      <a:dk2>
        <a:srgbClr val="FEBB42"/>
      </a:dk2>
      <a:lt2>
        <a:srgbClr val="1B6774"/>
      </a:lt2>
      <a:accent1>
        <a:srgbClr val="2E2E2E"/>
      </a:accent1>
      <a:accent2>
        <a:srgbClr val="3F3F3F"/>
      </a:accent2>
      <a:accent3>
        <a:srgbClr val="515151"/>
      </a:accent3>
      <a:accent4>
        <a:srgbClr val="757575"/>
      </a:accent4>
      <a:accent5>
        <a:srgbClr val="AEAEAE"/>
      </a:accent5>
      <a:accent6>
        <a:srgbClr val="E7E7E7"/>
      </a:accent6>
      <a:hlink>
        <a:srgbClr val="185561"/>
      </a:hlink>
      <a:folHlink>
        <a:srgbClr val="18556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2076</TotalTime>
  <Words>122</Words>
  <Application>Microsoft Macintosh PowerPoint</Application>
  <PresentationFormat>Custom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Avenir Black</vt:lpstr>
      <vt:lpstr>Avenir Book</vt:lpstr>
      <vt:lpstr>Avenir Heavy</vt:lpstr>
      <vt:lpstr>Calibri</vt:lpstr>
      <vt:lpstr>Libre Baskerville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Caldwell</dc:creator>
  <cp:lastModifiedBy>Brooklyn Parks</cp:lastModifiedBy>
  <cp:revision>43</cp:revision>
  <cp:lastPrinted>2017-01-27T18:54:38Z</cp:lastPrinted>
  <dcterms:created xsi:type="dcterms:W3CDTF">2016-12-09T23:24:42Z</dcterms:created>
  <dcterms:modified xsi:type="dcterms:W3CDTF">2024-03-14T20:10:46Z</dcterms:modified>
</cp:coreProperties>
</file>